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8D"/>
    <a:srgbClr val="39B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84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85488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a9a8209c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4a9a8209c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a9a8209c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4a9a8209c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a9a8209c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4a9a8209c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a9a8209cd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4a9a8209c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a9a8209c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4a9a8209c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vivorshipguidelines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323703" y="1401747"/>
            <a:ext cx="9736183" cy="4615876"/>
          </a:xfrm>
          <a:prstGeom prst="rect">
            <a:avLst/>
          </a:prstGeom>
          <a:noFill/>
          <a:ln w="57150"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</a:t>
            </a:r>
            <a:endParaRPr sz="20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IN  </a:t>
            </a:r>
            <a:endParaRPr sz="20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WAGR SYNDROME</a:t>
            </a:r>
            <a:endParaRPr sz="6600" b="0" i="0" u="none" strike="noStrike" cap="none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756351" y="4239643"/>
            <a:ext cx="8679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/>
        </p:nvSpPr>
        <p:spPr>
          <a:xfrm>
            <a:off x="1534894" y="1265726"/>
            <a:ext cx="9452344" cy="3243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Treatment is tailored to the individual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Surgery 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Chemotherapy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Radiation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therapy</a:t>
            </a:r>
            <a:endParaRPr sz="3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13716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4894" y="619395"/>
            <a:ext cx="2214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/>
        </p:nvSpPr>
        <p:spPr>
          <a:xfrm>
            <a:off x="1864221" y="5590903"/>
            <a:ext cx="9770400" cy="38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" lvl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3837" y="578133"/>
            <a:ext cx="3363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latin typeface="Calibri"/>
                <a:ea typeface="Calibri"/>
                <a:cs typeface="Calibri"/>
                <a:sym typeface="Calibri"/>
              </a:rPr>
              <a:t>Types of Surgery</a:t>
            </a:r>
            <a:endParaRPr lang="en-US" sz="36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3837" y="1539816"/>
            <a:ext cx="10268471" cy="3583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lvl="0" indent="-457200">
              <a:spcBef>
                <a:spcPts val="640"/>
              </a:spcBef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Radical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nephrectomy</a:t>
            </a:r>
          </a:p>
          <a:p>
            <a:pPr marL="50800" lvl="0">
              <a:spcBef>
                <a:spcPts val="640"/>
              </a:spcBef>
              <a:buClr>
                <a:schemeClr val="dk1"/>
              </a:buClr>
              <a:buSzPts val="2400"/>
            </a:pP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Tumor, kidney,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ureter are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removed</a:t>
            </a:r>
          </a:p>
          <a:p>
            <a:pPr marL="50800" lvl="0">
              <a:spcBef>
                <a:spcPts val="640"/>
              </a:spcBef>
              <a:buClr>
                <a:schemeClr val="dk1"/>
              </a:buClr>
              <a:buSzPts val="2400"/>
            </a:pPr>
            <a:endParaRPr lang="en-US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Partial nephrectomy</a:t>
            </a:r>
          </a:p>
          <a:p>
            <a:pPr lvl="1">
              <a:spcBef>
                <a:spcPts val="480"/>
              </a:spcBef>
            </a:pP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tumor is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removed</a:t>
            </a:r>
          </a:p>
          <a:p>
            <a:pPr lvl="1">
              <a:spcBef>
                <a:spcPts val="480"/>
              </a:spcBef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Biopsy</a:t>
            </a:r>
          </a:p>
          <a:p>
            <a:pPr lvl="0">
              <a:spcBef>
                <a:spcPts val="480"/>
              </a:spcBef>
            </a:pP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tumor sample is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removed to examine the cells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microscope</a:t>
            </a: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/>
        </p:nvSpPr>
        <p:spPr>
          <a:xfrm>
            <a:off x="1298256" y="1426242"/>
            <a:ext cx="9649200" cy="43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Chemotherapy may be given</a:t>
            </a:r>
            <a:endParaRPr lang="en-US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Before surgery</a:t>
            </a:r>
          </a:p>
          <a:p>
            <a:pPr marL="8001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surgery</a:t>
            </a:r>
          </a:p>
          <a:p>
            <a:pPr marL="8001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and after surgery</a:t>
            </a: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combination of drugs may be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used, including</a:t>
            </a: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Actinomycin 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(dactinomycin) </a:t>
            </a:r>
          </a:p>
          <a:p>
            <a:pPr marL="8001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Vincristine </a:t>
            </a:r>
            <a:endParaRPr lang="en-US"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Adriamycin</a:t>
            </a: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(doxorubicin)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</a:pPr>
            <a:endParaRPr lang="en-US" sz="30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</a:pPr>
            <a:endParaRPr sz="3000" dirty="0"/>
          </a:p>
        </p:txBody>
      </p:sp>
      <p:sp>
        <p:nvSpPr>
          <p:cNvPr id="3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36379" y="600688"/>
            <a:ext cx="33778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/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/>
        </p:nvSpPr>
        <p:spPr>
          <a:xfrm>
            <a:off x="178755" y="1361286"/>
            <a:ext cx="8123078" cy="369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371600" lvl="0">
              <a:spcBef>
                <a:spcPts val="640"/>
              </a:spcBef>
            </a:pPr>
            <a:endParaRPr lang="en-US" sz="3000" dirty="0" smtClean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0" lvl="0" indent="-457200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Long-term survival rates are high</a:t>
            </a:r>
          </a:p>
          <a:p>
            <a:pPr marL="1371600" lvl="0">
              <a:spcBef>
                <a:spcPts val="640"/>
              </a:spcBef>
            </a:pPr>
            <a:endParaRPr lang="en-US" sz="800" dirty="0" smtClean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0" lvl="0" indent="-457200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Surveillance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Wilms tumor should continue throughout life </a:t>
            </a:r>
          </a:p>
          <a:p>
            <a:pPr marL="1543050" lvl="0" indent="-171450">
              <a:spcBef>
                <a:spcPts val="640"/>
              </a:spcBef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0" lvl="0" indent="-457200">
              <a:spcBef>
                <a:spcPts val="64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Guidelines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long-term follow-up care for childhood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cancer survivors:</a:t>
            </a:r>
          </a:p>
          <a:p>
            <a:pPr marL="1371600" lvl="0">
              <a:spcBef>
                <a:spcPts val="640"/>
              </a:spcBef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://</a:t>
            </a: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www.survivorshipguidelines.org</a:t>
            </a:r>
            <a:endParaRPr lang="en-US" sz="3000" dirty="0" smtClean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0">
              <a:spcBef>
                <a:spcPts val="640"/>
              </a:spcBef>
            </a:pPr>
            <a:endParaRPr lang="en-US" sz="3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9099" y="610804"/>
            <a:ext cx="4095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Post-treatment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/>
          <p:nvPr/>
        </p:nvSpPr>
        <p:spPr>
          <a:xfrm>
            <a:off x="365270" y="638970"/>
            <a:ext cx="11207503" cy="2446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457200"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IWSA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working with researchers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around the world </a:t>
            </a: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indent="457200"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improve diagnosis and treatment</a:t>
            </a:r>
          </a:p>
          <a:p>
            <a:pPr lvl="0" indent="457200" algn="ctr"/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indent="457200"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www.wagr.org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3012109" y="3475509"/>
            <a:ext cx="8560664" cy="2040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</a:t>
            </a:r>
            <a:r>
              <a:rPr lang="en-US" sz="2000" dirty="0"/>
              <a:t>mission of the International WAGR Syndrome Association is to promote awareness, stimulate research, and to support families affected by WAGR syndrome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58" name="Google Shape;15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2235" y="3287715"/>
            <a:ext cx="2089874" cy="19172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331" y="627017"/>
            <a:ext cx="600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WAGR syndrome? 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4331" y="1393371"/>
            <a:ext cx="897853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WAGR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syndrome is a rare genetic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condition which includes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ilms Tumor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niridia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enital and urinary tract abnormalities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ange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of developmental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delays</a:t>
            </a:r>
          </a:p>
          <a:p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519722" y="1197063"/>
            <a:ext cx="5994399" cy="270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 form of kidney cancer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Occurs mostly in children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Also called “</a:t>
            </a:r>
            <a:r>
              <a:rPr lang="en-US" sz="30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nephroblastoma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”</a:t>
            </a:r>
            <a:endParaRPr sz="3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1454073" y="550732"/>
            <a:ext cx="447641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Wilms tumor? 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/>
        </p:nvSpPr>
        <p:spPr>
          <a:xfrm>
            <a:off x="1471437" y="1257739"/>
            <a:ext cx="5571964" cy="4294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lang="en-US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Typical child</a:t>
            </a:r>
          </a:p>
          <a:p>
            <a:pPr lvl="2">
              <a:lnSpc>
                <a:spcPct val="90000"/>
              </a:lnSpc>
              <a:spcBef>
                <a:spcPts val="640"/>
              </a:spcBef>
            </a:pP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in 10,000 </a:t>
            </a:r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lang="en-US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 with W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AGR syndrome</a:t>
            </a:r>
          </a:p>
          <a:p>
            <a:pPr lvl="1">
              <a:lnSpc>
                <a:spcPct val="90000"/>
              </a:lnSpc>
              <a:spcBef>
                <a:spcPts val="640"/>
              </a:spcBef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1 in 2</a:t>
            </a:r>
            <a:endParaRPr lang="en-US" sz="3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2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2;p14"/>
          <p:cNvSpPr txBox="1"/>
          <p:nvPr/>
        </p:nvSpPr>
        <p:spPr>
          <a:xfrm>
            <a:off x="1471437" y="594430"/>
            <a:ext cx="80410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risk for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Wilms tumor? 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/>
          <p:nvPr/>
        </p:nvSpPr>
        <p:spPr>
          <a:xfrm>
            <a:off x="1567616" y="1536615"/>
            <a:ext cx="7844100" cy="2789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Immature cells in the kidney called </a:t>
            </a: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nephrogenic rests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Calibri"/>
              <a:ea typeface="Calibri"/>
              <a:cs typeface="Calibri"/>
              <a:sym typeface="Calibri"/>
            </a:endParaRPr>
          </a:p>
          <a:p>
            <a:pPr marL="469900" marR="0" lvl="0" indent="-457200" algn="l" rtl="0">
              <a:spcBef>
                <a:spcPts val="0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These cells are more common in children with</a:t>
            </a:r>
          </a:p>
          <a:p>
            <a:pPr marL="12700" lvl="1">
              <a:buSzPts val="3000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     genetic disorders like WAGR syndrome 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1472666" y="563423"/>
            <a:ext cx="601762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causes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Wilms tumor?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5489666" y="5899724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/>
          <p:nvPr/>
        </p:nvSpPr>
        <p:spPr>
          <a:xfrm>
            <a:off x="5489666" y="5899724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1402384" y="1067311"/>
            <a:ext cx="7999500" cy="40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4572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Immature cells in the kidney </a:t>
            </a:r>
            <a:endParaRPr lang="en-US" sz="30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SzPts val="2400"/>
            </a:pPr>
            <a:endParaRPr sz="800" dirty="0"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4572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Have the potential to develop into Wilms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tumor</a:t>
            </a:r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SzPts val="2400"/>
            </a:pPr>
            <a:endParaRPr sz="800" dirty="0"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4572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Clusters of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these cells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may look like Wilms tumor on ultrasound 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466840" y="585984"/>
            <a:ext cx="5711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What are nephrogenic rests?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885" y="1933797"/>
            <a:ext cx="4895185" cy="2749688"/>
          </a:xfrm>
          <a:prstGeom prst="rect">
            <a:avLst/>
          </a:prstGeom>
        </p:spPr>
      </p:pic>
      <p:sp>
        <p:nvSpPr>
          <p:cNvPr id="115" name="Google Shape;115;p18"/>
          <p:cNvSpPr txBox="1"/>
          <p:nvPr/>
        </p:nvSpPr>
        <p:spPr>
          <a:xfrm>
            <a:off x="1494066" y="1451496"/>
            <a:ext cx="5645553" cy="361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95300" lvl="0" indent="-457200" algn="l" rtl="0">
              <a:spcBef>
                <a:spcPts val="0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Important </a:t>
            </a: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for kidney development before birth and function throughout </a:t>
            </a:r>
            <a:r>
              <a:rPr lang="en-US" sz="3000" dirty="0" smtClean="0">
                <a:latin typeface="Calibri"/>
                <a:ea typeface="Calibri"/>
                <a:cs typeface="Calibri"/>
                <a:sym typeface="Calibri"/>
              </a:rPr>
              <a:t>life</a:t>
            </a:r>
          </a:p>
          <a:p>
            <a:pPr marL="38100" lvl="0" algn="l" rtl="0">
              <a:spcBef>
                <a:spcPts val="0"/>
              </a:spcBef>
              <a:spcAft>
                <a:spcPts val="0"/>
              </a:spcAft>
              <a:buSzPts val="3000"/>
            </a:pPr>
            <a:endParaRPr sz="800" dirty="0">
              <a:latin typeface="Calibri"/>
              <a:ea typeface="Calibri"/>
              <a:cs typeface="Calibri"/>
              <a:sym typeface="Calibri"/>
            </a:endParaRPr>
          </a:p>
          <a:p>
            <a:pPr marL="495300" lvl="0" indent="-457200" algn="l" rtl="0">
              <a:spcBef>
                <a:spcPts val="0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Mutation or deletion of this gene increases the risk for Wilms tumor</a:t>
            </a:r>
            <a:endParaRPr sz="3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5507" y="570800"/>
            <a:ext cx="55851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latin typeface="Calibri"/>
                <a:ea typeface="Calibri"/>
                <a:cs typeface="Calibri"/>
                <a:sym typeface="Calibri"/>
              </a:rPr>
              <a:t>WT1: </a:t>
            </a: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the Wilms </a:t>
            </a:r>
            <a:r>
              <a:rPr lang="en-US" sz="3600" b="1" dirty="0" smtClean="0">
                <a:latin typeface="Calibri"/>
                <a:ea typeface="Calibri"/>
                <a:cs typeface="Calibri"/>
                <a:sym typeface="Calibri"/>
              </a:rPr>
              <a:t>tumor </a:t>
            </a: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gene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88479" y="1441354"/>
            <a:ext cx="3944983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Chromosome 11</a:t>
            </a:r>
          </a:p>
          <a:p>
            <a:pPr algn="ctr"/>
            <a:endParaRPr lang="en-US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33462" y="3414106"/>
            <a:ext cx="7320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WT1 gene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1453064" y="1245099"/>
            <a:ext cx="10251714" cy="5039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Ultrasound imaging every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3 months beginning at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birth/diagnosis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of WAGR syndrome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If a mass is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detected,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additional imaging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such as MRI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CT may be needed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Definitive diagnosis is made by examining the cells under a microscope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3064" y="598768"/>
            <a:ext cx="7314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/>
              <a:t>How </a:t>
            </a:r>
            <a:r>
              <a:rPr lang="en-US" sz="3600" b="1" dirty="0" smtClean="0"/>
              <a:t>is </a:t>
            </a:r>
            <a:r>
              <a:rPr lang="en-US" sz="3600" b="1" dirty="0"/>
              <a:t>Wilms </a:t>
            </a:r>
            <a:r>
              <a:rPr lang="en-US" sz="3600" b="1" dirty="0" smtClean="0"/>
              <a:t>tumor diagnosed</a:t>
            </a:r>
            <a:r>
              <a:rPr lang="en-US" sz="36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1436357" y="1485176"/>
            <a:ext cx="9234877" cy="382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Nephrogenic rests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Are </a:t>
            </a:r>
            <a:r>
              <a:rPr lang="en-US" sz="2400" dirty="0"/>
              <a:t>very common in children with WAGR </a:t>
            </a:r>
            <a:r>
              <a:rPr lang="en-US" sz="2400" dirty="0" smtClean="0"/>
              <a:t>syndrome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sz="8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Are benign (not cancer)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sz="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May </a:t>
            </a:r>
            <a:r>
              <a:rPr lang="en-US" sz="2400" dirty="0"/>
              <a:t>or may not progress to Wilms </a:t>
            </a:r>
            <a:r>
              <a:rPr lang="en-US" sz="2400" dirty="0" smtClean="0"/>
              <a:t>tumor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sz="8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May be present at the same time as Wilms tumor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Often hard to tell the difference on ultrasound or MRI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sz="8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May require same treatment as Wilms tumor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dirty="0"/>
          </a:p>
        </p:txBody>
      </p:sp>
      <p:sp>
        <p:nvSpPr>
          <p:cNvPr id="3" name="Google Shape;90;p14"/>
          <p:cNvSpPr/>
          <p:nvPr/>
        </p:nvSpPr>
        <p:spPr>
          <a:xfrm>
            <a:off x="5546573" y="5906255"/>
            <a:ext cx="676896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638D"/>
                </a:solidFill>
                <a:latin typeface="Calibri"/>
                <a:ea typeface="Calibri"/>
                <a:cs typeface="Calibri"/>
                <a:sym typeface="Calibri"/>
              </a:rPr>
              <a:t>WILMS TUMOR IN WAGR SYNDROME</a:t>
            </a:r>
            <a:endParaRPr sz="3200" dirty="0">
              <a:solidFill>
                <a:srgbClr val="00638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6357" y="560623"/>
            <a:ext cx="77764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/>
              <a:t>Nephrogenic </a:t>
            </a:r>
            <a:r>
              <a:rPr lang="en-US" sz="3600" b="1" dirty="0"/>
              <a:t>rest or Wilms tumor?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398</Words>
  <Application>Microsoft Office PowerPoint</Application>
  <PresentationFormat>Custom</PresentationFormat>
  <Paragraphs>130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</dc:creator>
  <cp:lastModifiedBy>Shari</cp:lastModifiedBy>
  <cp:revision>28</cp:revision>
  <dcterms:modified xsi:type="dcterms:W3CDTF">2019-01-14T15:49:24Z</dcterms:modified>
</cp:coreProperties>
</file>